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84" r:id="rId3"/>
    <p:sldId id="265" r:id="rId4"/>
    <p:sldId id="283" r:id="rId5"/>
    <p:sldId id="293" r:id="rId6"/>
    <p:sldId id="291" r:id="rId7"/>
    <p:sldId id="294" r:id="rId8"/>
    <p:sldId id="295" r:id="rId9"/>
    <p:sldId id="292" r:id="rId10"/>
    <p:sldId id="296" r:id="rId11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8B06"/>
    <a:srgbClr val="F9B82A"/>
    <a:srgbClr val="5A6519"/>
    <a:srgbClr val="FAB72A"/>
    <a:srgbClr val="02A6ED"/>
    <a:srgbClr val="FFFFFF"/>
    <a:srgbClr val="8C9D27"/>
    <a:srgbClr val="BCD147"/>
    <a:srgbClr val="E30A7F"/>
    <a:srgbClr val="28B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0" autoAdjust="0"/>
  </p:normalViewPr>
  <p:slideViewPr>
    <p:cSldViewPr>
      <p:cViewPr varScale="1">
        <p:scale>
          <a:sx n="148" d="100"/>
          <a:sy n="148" d="100"/>
        </p:scale>
        <p:origin x="43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9362F-F644-4F44-AD00-39A6892C0DC4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38A1-574E-42FD-A358-1A9251AD0D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930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201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2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8438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96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713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5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68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16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22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5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868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2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4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3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51470"/>
            <a:ext cx="8568952" cy="2016224"/>
          </a:xfrm>
        </p:spPr>
        <p:txBody>
          <a:bodyPr>
            <a:noAutofit/>
          </a:bodyPr>
          <a:lstStyle/>
          <a:p>
            <a:pPr>
              <a:lnSpc>
                <a:spcPts val="6300"/>
              </a:lnSpc>
            </a:pPr>
            <a:r>
              <a:rPr lang="tr-TR" b="1" dirty="0" smtClean="0"/>
              <a:t>7.Bölüm</a:t>
            </a:r>
            <a:endParaRPr lang="it-IT" b="1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467544" y="2139702"/>
            <a:ext cx="864096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467544" y="2293987"/>
            <a:ext cx="8568952" cy="2211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solidFill>
                  <a:schemeClr val="bg1"/>
                </a:solidFill>
              </a:rPr>
              <a:t>A</a:t>
            </a:r>
            <a:endParaRPr lang="it-IT" sz="4000" dirty="0">
              <a:solidFill>
                <a:schemeClr val="bg1"/>
              </a:solidFill>
            </a:endParaRPr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539552" y="2067694"/>
            <a:ext cx="8496944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tr-TR" sz="4000" b="1" dirty="0">
                <a:solidFill>
                  <a:srgbClr val="C68B06"/>
                </a:solidFill>
                <a:latin typeface="+mn-lt"/>
              </a:rPr>
              <a:t>İŞ SAĞLIĞI </a:t>
            </a: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VE</a:t>
            </a:r>
          </a:p>
          <a:p>
            <a:pPr>
              <a:lnSpc>
                <a:spcPts val="4000"/>
              </a:lnSpc>
            </a:pP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GÜVENLİĞİ ALANINDA</a:t>
            </a:r>
          </a:p>
          <a:p>
            <a:pPr>
              <a:lnSpc>
                <a:spcPts val="4000"/>
              </a:lnSpc>
            </a:pP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İŞ YERİNDE YAPILACAK </a:t>
            </a:r>
            <a:r>
              <a:rPr lang="tr-TR" sz="4000" b="1" dirty="0">
                <a:solidFill>
                  <a:srgbClr val="C68B06"/>
                </a:solidFill>
                <a:latin typeface="+mn-lt"/>
              </a:rPr>
              <a:t>ÇALIŞMALAR</a:t>
            </a:r>
            <a:endParaRPr lang="tr-TR" sz="4000" b="1" dirty="0">
              <a:solidFill>
                <a:srgbClr val="C68B0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3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1769361" y="1726650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7.2 EĞİTİM, BİLGİLENDİRME, TALİMATLAR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763688" y="915566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7.1 ORTAMA YÖNELİK ALINACAK TEDBİRLER</a:t>
            </a:r>
            <a:endParaRPr lang="pt-B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1786064" y="2537734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7.3 İŞ SAĞLIĞI VE GÜVENLİĞİ YÖNETİM SİSTEMİNİN</a:t>
            </a:r>
          </a:p>
          <a:p>
            <a:pPr>
              <a:buClr>
                <a:srgbClr val="FFC000"/>
              </a:buClr>
            </a:pPr>
            <a:r>
              <a:rPr lang="tr-TR" sz="2400" dirty="0" smtClean="0">
                <a:solidFill>
                  <a:srgbClr val="5A6519"/>
                </a:solidFill>
                <a:latin typeface="+mj-lt"/>
              </a:rPr>
              <a:t>	OLUŞTURULMASI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44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799288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</a:t>
            </a:r>
            <a:br>
              <a:rPr lang="tr-TR" sz="4000" dirty="0"/>
            </a:br>
            <a:r>
              <a:rPr lang="tr-TR" sz="4000" dirty="0"/>
              <a:t>GÜVENLİĞİ ALANINDA</a:t>
            </a:r>
            <a:br>
              <a:rPr lang="tr-TR" sz="4000" dirty="0"/>
            </a:br>
            <a:r>
              <a:rPr lang="tr-TR" sz="4000" dirty="0"/>
              <a:t>İŞ YERİNDE YAPILACAK ÇALIŞMALAR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Sağlığı ve güvenliğinin amacı doğrultusunda iş kazası ve meslek </a:t>
            </a:r>
            <a:r>
              <a:rPr lang="tr-TR" sz="2000" dirty="0" smtClean="0">
                <a:latin typeface="+mn-lt"/>
              </a:rPr>
              <a:t>hastalıklarını önlemek </a:t>
            </a:r>
            <a:r>
              <a:rPr lang="tr-TR" sz="2000" dirty="0">
                <a:latin typeface="+mn-lt"/>
              </a:rPr>
              <a:t>adına iş kazası ve meslek hastalıklarının sebepleri, insan ve insan </a:t>
            </a:r>
            <a:r>
              <a:rPr lang="tr-TR" sz="2000" dirty="0" smtClean="0">
                <a:latin typeface="+mn-lt"/>
              </a:rPr>
              <a:t>dışı gibi </a:t>
            </a:r>
            <a:r>
              <a:rPr lang="tr-TR" sz="2000" dirty="0">
                <a:latin typeface="+mn-lt"/>
              </a:rPr>
              <a:t>kaynakların irdelenmesi ve ortadan kaldırılması </a:t>
            </a:r>
            <a:r>
              <a:rPr lang="tr-TR" sz="2000" dirty="0" smtClean="0">
                <a:latin typeface="+mn-lt"/>
              </a:rPr>
              <a:t>gerekliliği ortaya </a:t>
            </a:r>
            <a:r>
              <a:rPr lang="tr-TR" sz="2000" dirty="0">
                <a:latin typeface="+mn-lt"/>
              </a:rPr>
              <a:t>çıkmaktadır.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204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7992888" cy="2067694"/>
          </a:xfrm>
        </p:spPr>
        <p:txBody>
          <a:bodyPr>
            <a:noAutofit/>
          </a:bodyPr>
          <a:lstStyle/>
          <a:p>
            <a:r>
              <a:rPr lang="tr-TR" sz="4000" dirty="0"/>
              <a:t>ORTAMA YÖNELİK ALINACAK TEDBİRLER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Yapılan </a:t>
            </a:r>
            <a:r>
              <a:rPr lang="tr-TR" sz="2000" dirty="0" smtClean="0">
                <a:latin typeface="+mn-lt"/>
              </a:rPr>
              <a:t>araştırmalarda </a:t>
            </a:r>
            <a:r>
              <a:rPr lang="tr-TR" sz="2000" dirty="0">
                <a:latin typeface="+mn-lt"/>
              </a:rPr>
              <a:t>iş kazalarında en büyük oranın kişiye bağlı </a:t>
            </a:r>
            <a:r>
              <a:rPr lang="tr-TR" sz="2000" dirty="0" smtClean="0">
                <a:latin typeface="+mn-lt"/>
              </a:rPr>
              <a:t>nedenlerin (</a:t>
            </a:r>
            <a:r>
              <a:rPr lang="tr-TR" sz="2000" dirty="0">
                <a:latin typeface="+mn-lt"/>
              </a:rPr>
              <a:t>tehlikeli davranışlar) oluşturduğu ve bu nedenleri ortadan kaldırmada eğitim </a:t>
            </a:r>
            <a:r>
              <a:rPr lang="tr-TR" sz="2000" dirty="0" smtClean="0">
                <a:latin typeface="+mn-lt"/>
              </a:rPr>
              <a:t>en etkili </a:t>
            </a:r>
            <a:r>
              <a:rPr lang="tr-TR" sz="2000" dirty="0">
                <a:latin typeface="+mn-lt"/>
              </a:rPr>
              <a:t>yöntem olarak </a:t>
            </a:r>
            <a:r>
              <a:rPr lang="tr-TR" sz="2000" dirty="0" smtClean="0">
                <a:latin typeface="+mn-lt"/>
              </a:rPr>
              <a:t>gösterilmekte.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Bu </a:t>
            </a:r>
            <a:r>
              <a:rPr lang="tr-TR" sz="2000" dirty="0">
                <a:latin typeface="+mn-lt"/>
              </a:rPr>
              <a:t>yüzden sıralamada eğitimlerin </a:t>
            </a:r>
            <a:r>
              <a:rPr lang="tr-TR" sz="2000" dirty="0" smtClean="0">
                <a:latin typeface="+mn-lt"/>
              </a:rPr>
              <a:t>başta olması gerekliliği düşülebilir.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80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979712" y="2427734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7.1.2 Periyodik Kontroller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999448" y="1185763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7.1.1 Risk Analiz, Değerlendirilmesi ve Risk Yönetimi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455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627534"/>
            <a:ext cx="745033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7992888" cy="2067694"/>
          </a:xfrm>
        </p:spPr>
        <p:txBody>
          <a:bodyPr>
            <a:noAutofit/>
          </a:bodyPr>
          <a:lstStyle/>
          <a:p>
            <a:r>
              <a:rPr lang="tr-TR" sz="4000" dirty="0" smtClean="0"/>
              <a:t>EĞİTİM,</a:t>
            </a:r>
            <a:br>
              <a:rPr lang="tr-TR" sz="4000" dirty="0" smtClean="0"/>
            </a:br>
            <a:r>
              <a:rPr lang="tr-TR" sz="4000" dirty="0" smtClean="0"/>
              <a:t>BİLGİLENDİRME,</a:t>
            </a:r>
            <a:br>
              <a:rPr lang="tr-TR" sz="4000" dirty="0" smtClean="0"/>
            </a:br>
            <a:r>
              <a:rPr lang="tr-TR" sz="4000" dirty="0" smtClean="0"/>
              <a:t>TALİMATLAR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kazalarında büyük oranı oluşturan kişisel, çalışan kaynaklı, tehlikeli </a:t>
            </a:r>
            <a:r>
              <a:rPr lang="tr-TR" sz="2000" dirty="0" smtClean="0">
                <a:latin typeface="+mn-lt"/>
              </a:rPr>
              <a:t>davranış olarak </a:t>
            </a:r>
            <a:r>
              <a:rPr lang="tr-TR" sz="2000" dirty="0">
                <a:latin typeface="+mn-lt"/>
              </a:rPr>
              <a:t>nitelendirilen nedenleri önlemek, ortadan kaldırmak için bu </a:t>
            </a:r>
            <a:r>
              <a:rPr lang="tr-TR" sz="2000" dirty="0" smtClean="0">
                <a:latin typeface="+mn-lt"/>
              </a:rPr>
              <a:t>alanda yapılacakları kişinin </a:t>
            </a:r>
            <a:r>
              <a:rPr lang="tr-TR" sz="2000" dirty="0">
                <a:latin typeface="+mn-lt"/>
              </a:rPr>
              <a:t>işe uygun hâle getirilmesi ya da kişinin işe uygunluğunun </a:t>
            </a:r>
            <a:r>
              <a:rPr lang="tr-TR" sz="2000" dirty="0" smtClean="0">
                <a:latin typeface="+mn-lt"/>
              </a:rPr>
              <a:t>kontrolleri ya </a:t>
            </a:r>
            <a:r>
              <a:rPr lang="tr-TR" sz="2000" dirty="0">
                <a:latin typeface="+mn-lt"/>
              </a:rPr>
              <a:t>da uygun işe yerleştirilmesi gibi başlıklar altında toplayabiliriz.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644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320016" y="1665594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7.2.2 İş Sağlığı ve Güvenliği Temel Eğitimi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339752" y="771550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7.2.1 Mesleki Eğitim</a:t>
            </a:r>
            <a:endParaRPr lang="tr-TR" sz="24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345780" y="2559638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7.2.3 İşe Başlama Eğitimi</a:t>
            </a:r>
            <a:endParaRPr lang="tr-TR" sz="2400" dirty="0"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363388" y="345368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es-ES" sz="2400" dirty="0">
                <a:latin typeface="+mj-lt"/>
              </a:rPr>
              <a:t>7.2.4 Diğer Eğitim, Bilgilendirme ve Talimatlar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077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799288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</a:t>
            </a:r>
            <a:r>
              <a:rPr lang="tr-TR" sz="4000" dirty="0" smtClean="0"/>
              <a:t>VE</a:t>
            </a:r>
            <a:br>
              <a:rPr lang="tr-TR" sz="4000" dirty="0" smtClean="0"/>
            </a:br>
            <a:r>
              <a:rPr lang="tr-TR" sz="4000" dirty="0" smtClean="0"/>
              <a:t>GÜVENLİĞİ YÖNETİM</a:t>
            </a:r>
            <a:br>
              <a:rPr lang="tr-TR" sz="4000" dirty="0" smtClean="0"/>
            </a:br>
            <a:r>
              <a:rPr lang="tr-TR" sz="4000" dirty="0" smtClean="0"/>
              <a:t>SİSTEMİNİN OLUŞTURULMASI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sağlığı ve güvenliği yönetim sisteminin iş sağlığı ve güvenliğine doğruda </a:t>
            </a:r>
            <a:r>
              <a:rPr lang="tr-TR" sz="2000" dirty="0" smtClean="0">
                <a:latin typeface="+mn-lt"/>
              </a:rPr>
              <a:t>katkısı olmadığı </a:t>
            </a:r>
            <a:r>
              <a:rPr lang="tr-TR" sz="2000" dirty="0">
                <a:latin typeface="+mn-lt"/>
              </a:rPr>
              <a:t>düşünülse de, uzun vadede iş güvenliğinin içselleştirilmesi ve </a:t>
            </a:r>
            <a:r>
              <a:rPr lang="tr-TR" sz="2000" dirty="0" smtClean="0">
                <a:latin typeface="+mn-lt"/>
              </a:rPr>
              <a:t>güvenlik kültürünün </a:t>
            </a:r>
            <a:r>
              <a:rPr lang="tr-TR" sz="2000" dirty="0">
                <a:latin typeface="+mn-lt"/>
              </a:rPr>
              <a:t>yerleşmesi adına katkısı </a:t>
            </a:r>
            <a:r>
              <a:rPr lang="tr-TR" sz="2000" dirty="0" smtClean="0">
                <a:latin typeface="+mn-lt"/>
              </a:rPr>
              <a:t>büyüktür.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Özellikle </a:t>
            </a:r>
            <a:r>
              <a:rPr lang="tr-TR" sz="2000" dirty="0">
                <a:latin typeface="+mn-lt"/>
              </a:rPr>
              <a:t>çalışan sayısının </a:t>
            </a:r>
            <a:r>
              <a:rPr lang="tr-TR" sz="2000" dirty="0" smtClean="0">
                <a:latin typeface="+mn-lt"/>
              </a:rPr>
              <a:t>fazla olduğu </a:t>
            </a:r>
            <a:r>
              <a:rPr lang="tr-TR" sz="2000" dirty="0">
                <a:latin typeface="+mn-lt"/>
              </a:rPr>
              <a:t>ve kapasitesi büyük ve geniş </a:t>
            </a:r>
            <a:r>
              <a:rPr lang="tr-TR" sz="2000" dirty="0" smtClean="0">
                <a:latin typeface="+mn-lt"/>
              </a:rPr>
              <a:t>olan işyerlerinde </a:t>
            </a:r>
            <a:r>
              <a:rPr lang="tr-TR" sz="2000" dirty="0">
                <a:latin typeface="+mn-lt"/>
              </a:rPr>
              <a:t>iş sağlığı ve güvenliği </a:t>
            </a:r>
            <a:r>
              <a:rPr lang="tr-TR" sz="2000" dirty="0" smtClean="0">
                <a:latin typeface="+mn-lt"/>
              </a:rPr>
              <a:t>çalışmalarını izlemek </a:t>
            </a:r>
            <a:r>
              <a:rPr lang="tr-TR" sz="2000" dirty="0">
                <a:latin typeface="+mn-lt"/>
              </a:rPr>
              <a:t>ve kontrol etmek adına görev ve sorumlulukları dağılımı </a:t>
            </a:r>
            <a:r>
              <a:rPr lang="tr-TR" sz="2000" dirty="0" smtClean="0">
                <a:latin typeface="+mn-lt"/>
              </a:rPr>
              <a:t>önemlidir</a:t>
            </a:r>
            <a:r>
              <a:rPr lang="tr-TR" sz="2000" dirty="0">
                <a:latin typeface="+mn-lt"/>
              </a:rPr>
              <a:t>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70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5683</TotalTime>
  <Words>249</Words>
  <Application>Microsoft Office PowerPoint</Application>
  <PresentationFormat>Ekran Gösterisi (16:9)</PresentationFormat>
  <Paragraphs>32</Paragraphs>
  <Slides>10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Ofis Teması</vt:lpstr>
      <vt:lpstr>PowerPoint Sunusu</vt:lpstr>
      <vt:lpstr>7.Bölüm</vt:lpstr>
      <vt:lpstr>PowerPoint Sunusu</vt:lpstr>
      <vt:lpstr>İŞ SAĞLIĞI VE GÜVENLİĞİ ALANINDA İŞ YERİNDE YAPILACAK ÇALIŞMALAR</vt:lpstr>
      <vt:lpstr>ORTAMA YÖNELİK ALINACAK TEDBİRLER</vt:lpstr>
      <vt:lpstr>PowerPoint Sunusu</vt:lpstr>
      <vt:lpstr>PowerPoint Sunusu</vt:lpstr>
      <vt:lpstr>EĞİTİM, BİLGİLENDİRME, TALİMATLAR</vt:lpstr>
      <vt:lpstr>PowerPoint Sunusu</vt:lpstr>
      <vt:lpstr>İŞ SAĞLIĞI VE GÜVENLİĞİ YÖNETİM SİSTEMİNİN OLUŞTURULMASI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Samuki</cp:lastModifiedBy>
  <cp:revision>1535</cp:revision>
  <dcterms:created xsi:type="dcterms:W3CDTF">2019-04-20T15:13:20Z</dcterms:created>
  <dcterms:modified xsi:type="dcterms:W3CDTF">2019-10-11T12:39:18Z</dcterms:modified>
</cp:coreProperties>
</file>